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5" r:id="rId5"/>
    <p:sldId id="286" r:id="rId6"/>
    <p:sldId id="287" r:id="rId7"/>
    <p:sldId id="288" r:id="rId8"/>
    <p:sldId id="294" r:id="rId9"/>
    <p:sldId id="289" r:id="rId10"/>
    <p:sldId id="290" r:id="rId11"/>
    <p:sldId id="291" r:id="rId12"/>
    <p:sldId id="296" r:id="rId13"/>
    <p:sldId id="295" r:id="rId14"/>
    <p:sldId id="292" r:id="rId15"/>
    <p:sldId id="293" r:id="rId16"/>
    <p:sldId id="297" r:id="rId17"/>
    <p:sldId id="298" r:id="rId18"/>
    <p:sldId id="299" r:id="rId19"/>
    <p:sldId id="300" r:id="rId20"/>
    <p:sldId id="303" r:id="rId21"/>
    <p:sldId id="301" r:id="rId22"/>
    <p:sldId id="302"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Belasting &amp; Wetgeving</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40516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a:t>
            </a:r>
            <a:endParaRPr lang="nl-NL" dirty="0"/>
          </a:p>
        </p:txBody>
      </p:sp>
      <p:sp>
        <p:nvSpPr>
          <p:cNvPr id="3" name="Tijdelijke aanduiding voor inhoud 2"/>
          <p:cNvSpPr>
            <a:spLocks noGrp="1"/>
          </p:cNvSpPr>
          <p:nvPr>
            <p:ph idx="1"/>
          </p:nvPr>
        </p:nvSpPr>
        <p:spPr/>
        <p:txBody>
          <a:bodyPr>
            <a:normAutofit lnSpcReduction="10000"/>
          </a:bodyPr>
          <a:lstStyle/>
          <a:p>
            <a:r>
              <a:rPr lang="nl-NL" dirty="0" err="1" smtClean="0"/>
              <a:t>Onderverzekeren</a:t>
            </a:r>
            <a:r>
              <a:rPr lang="nl-NL" dirty="0" smtClean="0"/>
              <a:t> en oververzekeren</a:t>
            </a:r>
          </a:p>
          <a:p>
            <a:r>
              <a:rPr lang="nl-NL" dirty="0" smtClean="0"/>
              <a:t>Eigen risico</a:t>
            </a:r>
          </a:p>
          <a:p>
            <a:r>
              <a:rPr lang="nl-NL" dirty="0" smtClean="0"/>
              <a:t>Polis</a:t>
            </a:r>
          </a:p>
          <a:p>
            <a:r>
              <a:rPr lang="nl-NL" dirty="0" smtClean="0"/>
              <a:t>Afsluitprovisie en assurantiebelasting</a:t>
            </a:r>
          </a:p>
          <a:p>
            <a:r>
              <a:rPr lang="nl-NL" dirty="0" smtClean="0"/>
              <a:t>2 typen verzekering</a:t>
            </a:r>
          </a:p>
          <a:p>
            <a:pPr lvl="1"/>
            <a:r>
              <a:rPr lang="nl-NL" dirty="0" smtClean="0"/>
              <a:t>Schadeverzekering </a:t>
            </a:r>
          </a:p>
          <a:p>
            <a:pPr lvl="1"/>
            <a:r>
              <a:rPr lang="nl-NL" dirty="0" smtClean="0"/>
              <a:t>Sommenverzekering</a:t>
            </a:r>
          </a:p>
          <a:p>
            <a:endParaRPr lang="nl-NL" dirty="0"/>
          </a:p>
        </p:txBody>
      </p:sp>
    </p:spTree>
    <p:extLst>
      <p:ext uri="{BB962C8B-B14F-4D97-AF65-F5344CB8AC3E}">
        <p14:creationId xmlns:p14="http://schemas.microsoft.com/office/powerpoint/2010/main" val="54531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Onderverzekeren</a:t>
            </a:r>
            <a:r>
              <a:rPr lang="nl-NL" dirty="0" smtClean="0"/>
              <a:t> en oververzekeren</a:t>
            </a:r>
            <a:endParaRPr lang="nl-NL" dirty="0"/>
          </a:p>
        </p:txBody>
      </p:sp>
      <p:sp>
        <p:nvSpPr>
          <p:cNvPr id="3" name="Tijdelijke aanduiding voor inhoud 2"/>
          <p:cNvSpPr>
            <a:spLocks noGrp="1"/>
          </p:cNvSpPr>
          <p:nvPr>
            <p:ph idx="1"/>
          </p:nvPr>
        </p:nvSpPr>
        <p:spPr/>
        <p:txBody>
          <a:bodyPr>
            <a:normAutofit/>
          </a:bodyPr>
          <a:lstStyle/>
          <a:p>
            <a:r>
              <a:rPr lang="nl-NL" dirty="0" smtClean="0"/>
              <a:t>Onderverzekering: Bij onderverzekering krijg je nooit het hele schadebedrag uitgekeerd, hoe hoog of hoe lag het schadebedrag ook is. Bij onderverzekering betekent dat je het verzekerde bedrag lager is dan de werkelijke waarde.</a:t>
            </a:r>
          </a:p>
          <a:p>
            <a:r>
              <a:rPr lang="nl-NL" dirty="0" smtClean="0"/>
              <a:t>Oververzekering: Bij oververzekering is het precies het tegenovergestelde. Het verzekerde bedrag is hoger dan de werkelijke waarde. Bij oververzekering krijg je nooit meer dan 100%. Dus oververzekering heeft weinig zin?</a:t>
            </a:r>
          </a:p>
          <a:p>
            <a:endParaRPr lang="nl-NL" dirty="0"/>
          </a:p>
        </p:txBody>
      </p:sp>
    </p:spTree>
    <p:extLst>
      <p:ext uri="{BB962C8B-B14F-4D97-AF65-F5344CB8AC3E}">
        <p14:creationId xmlns:p14="http://schemas.microsoft.com/office/powerpoint/2010/main" val="411794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a:t>
            </a:r>
            <a:r>
              <a:rPr lang="nl-NL" dirty="0" err="1" smtClean="0"/>
              <a:t>onderverzekeren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a:t>Iemand heeft een inboedel ter waarde van €40.000, en hij heeft zich verzekerd voor €35.000, dus dat betekent dat diegene onderverzekerd is. Dat betekent dat hij nooit het volledig bedrag kan krijgen ongeacht wat het schadebedrag is.</a:t>
            </a:r>
            <a:br>
              <a:rPr lang="nl-NL" dirty="0"/>
            </a:br>
            <a:r>
              <a:rPr lang="nl-NL" dirty="0"/>
              <a:t/>
            </a:r>
            <a:br>
              <a:rPr lang="nl-NL" dirty="0"/>
            </a:br>
            <a:r>
              <a:rPr lang="nl-NL" dirty="0"/>
              <a:t>Stel je nu eens voor dat diegene een brand schade heeft van €10.000, iedereen denkt dus dan: ik ben toch voor €35.000 verzekerd! Fout! De klant is onderverzekerd dus hij krijgt nooit het hele bedrag. Dat bereken je als volgt:</a:t>
            </a:r>
            <a:br>
              <a:rPr lang="nl-NL" dirty="0"/>
            </a:br>
            <a:r>
              <a:rPr lang="nl-NL" dirty="0"/>
              <a:t>35.000 / 40.000 * 100 = 87.5%. Dus de klant is 87.5% verzekerd. De klant krijgt 10.000/100*87.5= € 8750. Ook al zou een klant € 10 schade hebben dan krijgt de klant maar € 8,75. Dus bij een </a:t>
            </a:r>
            <a:r>
              <a:rPr lang="nl-NL" dirty="0" smtClean="0"/>
              <a:t>onderverzekering </a:t>
            </a:r>
            <a:r>
              <a:rPr lang="nl-NL" dirty="0"/>
              <a:t>krijg je nooit de 100%.</a:t>
            </a:r>
            <a:br>
              <a:rPr lang="nl-NL" dirty="0"/>
            </a:br>
            <a:endParaRPr lang="nl-NL" dirty="0"/>
          </a:p>
        </p:txBody>
      </p:sp>
    </p:spTree>
    <p:extLst>
      <p:ext uri="{BB962C8B-B14F-4D97-AF65-F5344CB8AC3E}">
        <p14:creationId xmlns:p14="http://schemas.microsoft.com/office/powerpoint/2010/main" val="229388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oververzekeringen</a:t>
            </a:r>
            <a:endParaRPr lang="nl-NL" dirty="0"/>
          </a:p>
        </p:txBody>
      </p:sp>
      <p:sp>
        <p:nvSpPr>
          <p:cNvPr id="3" name="Tijdelijke aanduiding voor inhoud 2"/>
          <p:cNvSpPr>
            <a:spLocks noGrp="1"/>
          </p:cNvSpPr>
          <p:nvPr>
            <p:ph idx="1"/>
          </p:nvPr>
        </p:nvSpPr>
        <p:spPr/>
        <p:txBody>
          <a:bodyPr>
            <a:normAutofit fontScale="92500"/>
          </a:bodyPr>
          <a:lstStyle/>
          <a:p>
            <a:r>
              <a:rPr lang="nl-NL" dirty="0"/>
              <a:t>Een klant heeft een inboedelwaarde van €40.000 en hij heeft een verzekerd bedrag van €50.000. Dit betekent dat hij over verzekerd is. 50.000 / 40.000 * 100 = 125. De klant is voor 125% verzekerd, maar krijgt bij een schade maar 100% uitgekeerd. De </a:t>
            </a:r>
            <a:r>
              <a:rPr lang="nl-NL" dirty="0" smtClean="0"/>
              <a:t>verzekeringswet </a:t>
            </a:r>
            <a:r>
              <a:rPr lang="nl-NL" dirty="0"/>
              <a:t>zegt: Je mag bij een verzekering er niet beter van worden. Bij een schade van 40.000 krijgt de klant gewoon de 100% en niet de 125% (€50.000</a:t>
            </a:r>
            <a:r>
              <a:rPr lang="nl-NL" dirty="0" smtClean="0"/>
              <a:t>)</a:t>
            </a:r>
          </a:p>
          <a:p>
            <a:r>
              <a:rPr lang="nl-NL" b="1" dirty="0"/>
              <a:t>Voordeel van oververzekering</a:t>
            </a:r>
            <a:r>
              <a:rPr lang="nl-NL" dirty="0"/>
              <a:t/>
            </a:r>
            <a:br>
              <a:rPr lang="nl-NL" dirty="0"/>
            </a:br>
            <a:r>
              <a:rPr lang="nl-NL" dirty="0"/>
              <a:t>De meeste mensen die zich met opzet laten over verzekeren doen dit meestal om niet onderverzekerd te raken. Zo hebben ze dan een buffer voor een paar jaar.</a:t>
            </a:r>
            <a:endParaRPr lang="nl-NL" dirty="0" smtClean="0"/>
          </a:p>
          <a:p>
            <a:endParaRPr lang="nl-NL" dirty="0"/>
          </a:p>
        </p:txBody>
      </p:sp>
    </p:spTree>
    <p:extLst>
      <p:ext uri="{BB962C8B-B14F-4D97-AF65-F5344CB8AC3E}">
        <p14:creationId xmlns:p14="http://schemas.microsoft.com/office/powerpoint/2010/main" val="3191563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Eigen </a:t>
            </a:r>
            <a:r>
              <a:rPr lang="nl-NL" dirty="0" smtClean="0"/>
              <a:t>risico</a:t>
            </a:r>
            <a:endParaRPr lang="nl-NL" dirty="0"/>
          </a:p>
        </p:txBody>
      </p:sp>
      <p:sp>
        <p:nvSpPr>
          <p:cNvPr id="3" name="Tijdelijke aanduiding voor inhoud 2"/>
          <p:cNvSpPr>
            <a:spLocks noGrp="1"/>
          </p:cNvSpPr>
          <p:nvPr>
            <p:ph idx="1"/>
          </p:nvPr>
        </p:nvSpPr>
        <p:spPr>
          <a:xfrm>
            <a:off x="1295401" y="2395469"/>
            <a:ext cx="9601196" cy="3799269"/>
          </a:xfrm>
        </p:spPr>
        <p:txBody>
          <a:bodyPr>
            <a:normAutofit/>
          </a:bodyPr>
          <a:lstStyle/>
          <a:p>
            <a:r>
              <a:rPr lang="nl-NL" dirty="0"/>
              <a:t>Een </a:t>
            </a:r>
            <a:r>
              <a:rPr lang="nl-NL" b="1" dirty="0"/>
              <a:t>eigen risico</a:t>
            </a:r>
            <a:r>
              <a:rPr lang="nl-NL" dirty="0"/>
              <a:t> is het deel van een schade dat voor eigen rekening blijft. Door opname van een eigen risico beoogt de verzekeraar de schadelast te beperken. Enerzijds hoeft de verzekeraar minder schades uit te keren. Anderzijds zal </a:t>
            </a:r>
            <a:r>
              <a:rPr lang="nl-NL" dirty="0" smtClean="0"/>
              <a:t>de verzekerde</a:t>
            </a:r>
            <a:r>
              <a:rPr lang="nl-NL" dirty="0"/>
              <a:t> zorgvuldiger handelen wanneer hij weet dat niet de hele schade wordt vergoed</a:t>
            </a:r>
            <a:r>
              <a:rPr lang="nl-NL" dirty="0" smtClean="0"/>
              <a:t>.</a:t>
            </a:r>
          </a:p>
          <a:p>
            <a:r>
              <a:rPr lang="nl-NL" dirty="0" smtClean="0"/>
              <a:t>Voor de zorgverzekering geldt in </a:t>
            </a:r>
            <a:r>
              <a:rPr lang="nl-NL" dirty="0" smtClean="0"/>
              <a:t>2015 </a:t>
            </a:r>
            <a:r>
              <a:rPr lang="nl-NL" dirty="0" smtClean="0"/>
              <a:t>een verplicht eigen risico </a:t>
            </a:r>
            <a:r>
              <a:rPr lang="en-US" dirty="0" smtClean="0"/>
              <a:t>van €</a:t>
            </a:r>
            <a:r>
              <a:rPr lang="en-US" dirty="0" smtClean="0"/>
              <a:t>375,-</a:t>
            </a:r>
            <a:endParaRPr lang="nl-NL" dirty="0"/>
          </a:p>
        </p:txBody>
      </p:sp>
    </p:spTree>
    <p:extLst>
      <p:ext uri="{BB962C8B-B14F-4D97-AF65-F5344CB8AC3E}">
        <p14:creationId xmlns:p14="http://schemas.microsoft.com/office/powerpoint/2010/main" val="1945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Polis</a:t>
            </a:r>
            <a:endParaRPr lang="nl-NL" dirty="0"/>
          </a:p>
        </p:txBody>
      </p:sp>
      <p:sp>
        <p:nvSpPr>
          <p:cNvPr id="3" name="Tijdelijke aanduiding voor inhoud 2"/>
          <p:cNvSpPr>
            <a:spLocks noGrp="1"/>
          </p:cNvSpPr>
          <p:nvPr>
            <p:ph idx="1"/>
          </p:nvPr>
        </p:nvSpPr>
        <p:spPr/>
        <p:txBody>
          <a:bodyPr/>
          <a:lstStyle/>
          <a:p>
            <a:r>
              <a:rPr lang="nl-NL" dirty="0"/>
              <a:t>Een </a:t>
            </a:r>
            <a:r>
              <a:rPr lang="nl-NL" b="1" dirty="0"/>
              <a:t>polis</a:t>
            </a:r>
            <a:r>
              <a:rPr lang="nl-NL" dirty="0"/>
              <a:t> is een door de verzekeraar afgegeven akte waarin de verzekeringsovereenkomst schriftelijk of digitaal wordt vastgelegd. In Nederland is wettelijk </a:t>
            </a:r>
            <a:r>
              <a:rPr lang="nl-NL" dirty="0" smtClean="0"/>
              <a:t>bepaald</a:t>
            </a:r>
            <a:r>
              <a:rPr lang="nl-NL" dirty="0"/>
              <a:t> dat de verzekeraar de polis zo spoedig mogelijk af moet geven. De polis bestaat doorgaans uit een </a:t>
            </a:r>
            <a:r>
              <a:rPr lang="nl-NL" dirty="0" err="1"/>
              <a:t>polisblad</a:t>
            </a:r>
            <a:r>
              <a:rPr lang="nl-NL" dirty="0"/>
              <a:t> met bijlagen die de </a:t>
            </a:r>
            <a:r>
              <a:rPr lang="nl-NL" dirty="0" smtClean="0"/>
              <a:t>polisvoorwaarden en </a:t>
            </a:r>
            <a:r>
              <a:rPr lang="nl-NL" dirty="0"/>
              <a:t>speciale clausules bevatten.</a:t>
            </a:r>
          </a:p>
        </p:txBody>
      </p:sp>
    </p:spTree>
    <p:extLst>
      <p:ext uri="{BB962C8B-B14F-4D97-AF65-F5344CB8AC3E}">
        <p14:creationId xmlns:p14="http://schemas.microsoft.com/office/powerpoint/2010/main" val="82526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Afsluitprovisie</a:t>
            </a:r>
            <a:endParaRPr lang="nl-NL" dirty="0"/>
          </a:p>
        </p:txBody>
      </p:sp>
      <p:sp>
        <p:nvSpPr>
          <p:cNvPr id="3" name="Tijdelijke aanduiding voor inhoud 2"/>
          <p:cNvSpPr>
            <a:spLocks noGrp="1"/>
          </p:cNvSpPr>
          <p:nvPr>
            <p:ph idx="1"/>
          </p:nvPr>
        </p:nvSpPr>
        <p:spPr/>
        <p:txBody>
          <a:bodyPr/>
          <a:lstStyle/>
          <a:p>
            <a:r>
              <a:rPr lang="nl-NL" dirty="0"/>
              <a:t>De beloning die een tussenpersoon ontvangt voor het onderbrengen van een verzekering bij een verzekeringsmaatschappij.  Voor complexe verzekeringsproducten geldt een provisieverbod en is afsluitprovisie verboden.</a:t>
            </a:r>
          </a:p>
        </p:txBody>
      </p:sp>
    </p:spTree>
    <p:extLst>
      <p:ext uri="{BB962C8B-B14F-4D97-AF65-F5344CB8AC3E}">
        <p14:creationId xmlns:p14="http://schemas.microsoft.com/office/powerpoint/2010/main" val="3468535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Assurantiebelasting</a:t>
            </a:r>
            <a:endParaRPr lang="nl-NL" dirty="0"/>
          </a:p>
        </p:txBody>
      </p:sp>
      <p:sp>
        <p:nvSpPr>
          <p:cNvPr id="3" name="Tijdelijke aanduiding voor inhoud 2"/>
          <p:cNvSpPr>
            <a:spLocks noGrp="1"/>
          </p:cNvSpPr>
          <p:nvPr>
            <p:ph idx="1"/>
          </p:nvPr>
        </p:nvSpPr>
        <p:spPr/>
        <p:txBody>
          <a:bodyPr/>
          <a:lstStyle/>
          <a:p>
            <a:r>
              <a:rPr lang="nl-NL" dirty="0"/>
              <a:t>Assurantiebelasting is de belasting die wordt geheven op verzekeringen.</a:t>
            </a:r>
          </a:p>
          <a:p>
            <a:r>
              <a:rPr lang="nl-NL" dirty="0"/>
              <a:t>In Nederland is de assurantiebelasting geregeld in de Wet op belastingen van rechtsverkeer. De belasting wordt geheven op de premie (inclusief poliskosten) en wordt afgedragen door de verzekeraar.</a:t>
            </a:r>
          </a:p>
          <a:p>
            <a:r>
              <a:rPr lang="nl-NL" dirty="0"/>
              <a:t>De assurantiebelasting is de afgelopen jaren fors gestegen. Per 1 januari 2013 bedraagt de assurantiebelasting 21%.</a:t>
            </a:r>
          </a:p>
        </p:txBody>
      </p:sp>
    </p:spTree>
    <p:extLst>
      <p:ext uri="{BB962C8B-B14F-4D97-AF65-F5344CB8AC3E}">
        <p14:creationId xmlns:p14="http://schemas.microsoft.com/office/powerpoint/2010/main" val="254116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Schadeverzekeringen</a:t>
            </a:r>
            <a:endParaRPr lang="nl-NL" dirty="0"/>
          </a:p>
        </p:txBody>
      </p:sp>
      <p:sp>
        <p:nvSpPr>
          <p:cNvPr id="3" name="Tijdelijke aanduiding voor inhoud 2"/>
          <p:cNvSpPr>
            <a:spLocks noGrp="1"/>
          </p:cNvSpPr>
          <p:nvPr>
            <p:ph idx="1"/>
          </p:nvPr>
        </p:nvSpPr>
        <p:spPr/>
        <p:txBody>
          <a:bodyPr/>
          <a:lstStyle/>
          <a:p>
            <a:r>
              <a:rPr lang="nl-NL" dirty="0"/>
              <a:t>Artikel 944 van Boek 7 van het Burgerlijk Wetboek definieert een schadeverzekering als "de verzekering strekkende tot vergoeding van vermogensschade die de verzekerde zou kunnen lijden". Een schadeverzekering keert dus uit wanneer er als gevolg van een gedekte gebeurtenis (in dit geval arbeidsongeschiktheid) inkomensderving optreedt bij de verzekerde.</a:t>
            </a:r>
          </a:p>
        </p:txBody>
      </p:sp>
    </p:spTree>
    <p:extLst>
      <p:ext uri="{BB962C8B-B14F-4D97-AF65-F5344CB8AC3E}">
        <p14:creationId xmlns:p14="http://schemas.microsoft.com/office/powerpoint/2010/main" val="242493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Sommenverzekering</a:t>
            </a:r>
            <a:endParaRPr lang="nl-NL" dirty="0"/>
          </a:p>
        </p:txBody>
      </p:sp>
      <p:sp>
        <p:nvSpPr>
          <p:cNvPr id="3" name="Tijdelijke aanduiding voor inhoud 2"/>
          <p:cNvSpPr>
            <a:spLocks noGrp="1"/>
          </p:cNvSpPr>
          <p:nvPr>
            <p:ph idx="1"/>
          </p:nvPr>
        </p:nvSpPr>
        <p:spPr/>
        <p:txBody>
          <a:bodyPr/>
          <a:lstStyle/>
          <a:p>
            <a:r>
              <a:rPr lang="nl-NL" dirty="0"/>
              <a:t>Artikel 964 van Boek 7 van het Burgerlijk Wetboek definieert een sommenverzekering als "de verzekering waarbij het onverschillig is of en in hoeverre met de uitkering schade wordt vergoed". Een sommenverzekering keert bij een gedekte gebeurtenis (in dit geval arbeidsongeschiktheid) het verzekerde bedrag uit. De verzekerde hoeft geen financieel nadeel (schade) te hebben.</a:t>
            </a:r>
          </a:p>
        </p:txBody>
      </p:sp>
    </p:spTree>
    <p:extLst>
      <p:ext uri="{BB962C8B-B14F-4D97-AF65-F5344CB8AC3E}">
        <p14:creationId xmlns:p14="http://schemas.microsoft.com/office/powerpoint/2010/main" val="157322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en-US" dirty="0" smtClean="0">
                <a:solidFill>
                  <a:schemeClr val="tx1"/>
                </a:solidFill>
              </a:rPr>
              <a:t>Les 1: </a:t>
            </a:r>
            <a:r>
              <a:rPr lang="nl-NL" dirty="0" smtClean="0">
                <a:solidFill>
                  <a:schemeClr val="tx1"/>
                </a:solidFill>
              </a:rPr>
              <a:t>Rechtsvormen</a:t>
            </a:r>
          </a:p>
          <a:p>
            <a:r>
              <a:rPr lang="nl-NL" dirty="0" smtClean="0">
                <a:solidFill>
                  <a:schemeClr val="tx1"/>
                </a:solidFill>
              </a:rPr>
              <a:t>Les 2: Rechtsvormen</a:t>
            </a:r>
          </a:p>
          <a:p>
            <a:r>
              <a:rPr lang="nl-NL" dirty="0" smtClean="0">
                <a:solidFill>
                  <a:schemeClr val="tx1"/>
                </a:solidFill>
              </a:rPr>
              <a:t>Les 3: Belastingen</a:t>
            </a:r>
          </a:p>
          <a:p>
            <a:r>
              <a:rPr lang="nl-NL" dirty="0" smtClean="0">
                <a:solidFill>
                  <a:srgbClr val="FF0000"/>
                </a:solidFill>
              </a:rPr>
              <a:t>Les 4: Verzekeringen</a:t>
            </a:r>
          </a:p>
          <a:p>
            <a:r>
              <a:rPr lang="nl-NL" dirty="0" err="1" smtClean="0"/>
              <a:t>Powerpoint</a:t>
            </a:r>
            <a:r>
              <a:rPr lang="nl-NL" dirty="0" smtClean="0"/>
              <a:t> zelfstudie</a:t>
            </a:r>
          </a:p>
          <a:p>
            <a:r>
              <a:rPr lang="nl-NL" dirty="0" smtClean="0"/>
              <a:t>Les 5: Toets</a:t>
            </a:r>
          </a:p>
        </p:txBody>
      </p:sp>
    </p:spTree>
    <p:extLst>
      <p:ext uri="{BB962C8B-B14F-4D97-AF65-F5344CB8AC3E}">
        <p14:creationId xmlns:p14="http://schemas.microsoft.com/office/powerpoint/2010/main" val="19874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Verschillen tussen schade- en sommenverzekeringen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Een schadeverzekering dient voor de bescherming van het vermogen. Een schadeverzekering keert uit wanneer de </a:t>
            </a:r>
            <a:r>
              <a:rPr lang="nl-NL" dirty="0" smtClean="0"/>
              <a:t>verzekerde</a:t>
            </a:r>
            <a:r>
              <a:rPr lang="nl-NL" dirty="0"/>
              <a:t> </a:t>
            </a:r>
            <a:r>
              <a:rPr lang="nl-NL" dirty="0" smtClean="0"/>
              <a:t>als </a:t>
            </a:r>
            <a:r>
              <a:rPr lang="nl-NL" dirty="0"/>
              <a:t>gevolg van een gedekte gebeurtenis </a:t>
            </a:r>
            <a:r>
              <a:rPr lang="nl-NL" dirty="0" smtClean="0"/>
              <a:t>schade</a:t>
            </a:r>
            <a:r>
              <a:rPr lang="nl-NL" dirty="0"/>
              <a:t> oploopt. Het is wettelijk niet toegestaan dat de verzekerde beter wordt van de schade.</a:t>
            </a:r>
          </a:p>
          <a:p>
            <a:r>
              <a:rPr lang="nl-NL" dirty="0"/>
              <a:t>Een sommenverzekering keert bij een gedekte gebeurtenis het overeengekomen bedrag uit. De verzekerde hoeft geen financieel nadeel te hebben. Sommenverzekeringen zijn verzekeringen waar een persoon is verzekerd. Het objectief vaststellen van de schade is daardoor lastig of onmogelijk.</a:t>
            </a:r>
          </a:p>
          <a:p>
            <a:r>
              <a:rPr lang="nl-NL" dirty="0"/>
              <a:t>De </a:t>
            </a:r>
            <a:r>
              <a:rPr lang="nl-NL" dirty="0" smtClean="0"/>
              <a:t>schade-uitkering </a:t>
            </a:r>
            <a:r>
              <a:rPr lang="nl-NL" dirty="0"/>
              <a:t>van een schadeverzekering kan door de verzekeraar worden verhaald op een eventuele aansprakelijke derde (regres). Bij sommenverzekeringen heeft de verzekeraar dit recht niet</a:t>
            </a:r>
          </a:p>
          <a:p>
            <a:endParaRPr lang="nl-NL" dirty="0"/>
          </a:p>
        </p:txBody>
      </p:sp>
    </p:spTree>
    <p:extLst>
      <p:ext uri="{BB962C8B-B14F-4D97-AF65-F5344CB8AC3E}">
        <p14:creationId xmlns:p14="http://schemas.microsoft.com/office/powerpoint/2010/main" val="118716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Schadeverzekeringen</a:t>
            </a:r>
            <a:r>
              <a:rPr lang="en-US" dirty="0" smtClean="0"/>
              <a:t> </a:t>
            </a:r>
            <a:endParaRPr lang="nl-NL" dirty="0"/>
          </a:p>
        </p:txBody>
      </p:sp>
      <p:sp>
        <p:nvSpPr>
          <p:cNvPr id="3" name="Tijdelijke aanduiding voor inhoud 2"/>
          <p:cNvSpPr>
            <a:spLocks noGrp="1"/>
          </p:cNvSpPr>
          <p:nvPr>
            <p:ph idx="1"/>
          </p:nvPr>
        </p:nvSpPr>
        <p:spPr/>
        <p:txBody>
          <a:bodyPr>
            <a:normAutofit/>
          </a:bodyPr>
          <a:lstStyle/>
          <a:p>
            <a:pPr>
              <a:lnSpc>
                <a:spcPct val="90000"/>
              </a:lnSpc>
            </a:pPr>
            <a:r>
              <a:rPr lang="nl-NL" sz="2800" dirty="0" smtClean="0"/>
              <a:t>Aansprakelijkheidsverzekering</a:t>
            </a:r>
          </a:p>
          <a:p>
            <a:pPr lvl="1">
              <a:lnSpc>
                <a:spcPct val="90000"/>
              </a:lnSpc>
            </a:pPr>
            <a:r>
              <a:rPr lang="nl-NL" sz="2400" dirty="0" smtClean="0"/>
              <a:t>WA</a:t>
            </a:r>
          </a:p>
          <a:p>
            <a:pPr lvl="1">
              <a:lnSpc>
                <a:spcPct val="90000"/>
              </a:lnSpc>
            </a:pPr>
            <a:r>
              <a:rPr lang="nl-NL" sz="2400" dirty="0" smtClean="0"/>
              <a:t>AVB</a:t>
            </a:r>
          </a:p>
          <a:p>
            <a:pPr>
              <a:lnSpc>
                <a:spcPct val="90000"/>
              </a:lnSpc>
            </a:pPr>
            <a:r>
              <a:rPr lang="nl-NL" sz="2800" dirty="0" smtClean="0"/>
              <a:t>Rechtsbijstandsverzekering</a:t>
            </a:r>
            <a:endParaRPr lang="nl-NL" sz="2800" dirty="0" smtClean="0"/>
          </a:p>
          <a:p>
            <a:pPr>
              <a:lnSpc>
                <a:spcPct val="90000"/>
              </a:lnSpc>
            </a:pPr>
            <a:r>
              <a:rPr lang="nl-NL" sz="2800" dirty="0" smtClean="0"/>
              <a:t>Motorrijtuigenverzekering</a:t>
            </a:r>
            <a:endParaRPr lang="nl-NL" sz="2800" dirty="0" smtClean="0"/>
          </a:p>
          <a:p>
            <a:pPr>
              <a:lnSpc>
                <a:spcPct val="90000"/>
              </a:lnSpc>
            </a:pPr>
            <a:r>
              <a:rPr lang="nl-NL" sz="2800" dirty="0" smtClean="0"/>
              <a:t>Ziektekostenverzekering</a:t>
            </a:r>
          </a:p>
          <a:p>
            <a:pPr>
              <a:lnSpc>
                <a:spcPct val="90000"/>
              </a:lnSpc>
            </a:pPr>
            <a:endParaRPr lang="nl-NL" sz="2800" dirty="0"/>
          </a:p>
        </p:txBody>
      </p:sp>
    </p:spTree>
    <p:extLst>
      <p:ext uri="{BB962C8B-B14F-4D97-AF65-F5344CB8AC3E}">
        <p14:creationId xmlns:p14="http://schemas.microsoft.com/office/powerpoint/2010/main" val="3232549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Sommenverzekeringen</a:t>
            </a:r>
            <a:endParaRPr lang="nl-NL" dirty="0"/>
          </a:p>
        </p:txBody>
      </p:sp>
      <p:sp>
        <p:nvSpPr>
          <p:cNvPr id="3" name="Tijdelijke aanduiding voor inhoud 2"/>
          <p:cNvSpPr>
            <a:spLocks noGrp="1"/>
          </p:cNvSpPr>
          <p:nvPr>
            <p:ph idx="1"/>
          </p:nvPr>
        </p:nvSpPr>
        <p:spPr/>
        <p:txBody>
          <a:bodyPr/>
          <a:lstStyle/>
          <a:p>
            <a:r>
              <a:rPr lang="nl-NL" dirty="0" smtClean="0"/>
              <a:t>Lijfrente</a:t>
            </a:r>
          </a:p>
          <a:p>
            <a:r>
              <a:rPr lang="nl-NL" dirty="0" smtClean="0"/>
              <a:t>Koopsompolis</a:t>
            </a:r>
          </a:p>
          <a:p>
            <a:r>
              <a:rPr lang="nl-NL" dirty="0" smtClean="0"/>
              <a:t>Studieverzekering</a:t>
            </a:r>
          </a:p>
          <a:p>
            <a:r>
              <a:rPr lang="nl-NL" dirty="0" smtClean="0"/>
              <a:t>Uitvaartverzekering</a:t>
            </a:r>
          </a:p>
          <a:p>
            <a:r>
              <a:rPr lang="nl-NL" dirty="0" smtClean="0"/>
              <a:t>Levensverzekering</a:t>
            </a:r>
          </a:p>
          <a:p>
            <a:r>
              <a:rPr lang="nl-NL" dirty="0" smtClean="0"/>
              <a:t>Arbeidsongeschiktheidsverzekering </a:t>
            </a:r>
            <a:endParaRPr lang="nl-NL" dirty="0"/>
          </a:p>
        </p:txBody>
      </p:sp>
    </p:spTree>
    <p:extLst>
      <p:ext uri="{BB962C8B-B14F-4D97-AF65-F5344CB8AC3E}">
        <p14:creationId xmlns:p14="http://schemas.microsoft.com/office/powerpoint/2010/main" val="4159023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Volgende week</a:t>
            </a:r>
            <a:endParaRPr lang="nl-NL" dirty="0"/>
          </a:p>
        </p:txBody>
      </p:sp>
      <p:sp>
        <p:nvSpPr>
          <p:cNvPr id="3" name="Tijdelijke aanduiding voor inhoud 2"/>
          <p:cNvSpPr>
            <a:spLocks noGrp="1"/>
          </p:cNvSpPr>
          <p:nvPr>
            <p:ph idx="1"/>
          </p:nvPr>
        </p:nvSpPr>
        <p:spPr/>
        <p:txBody>
          <a:bodyPr>
            <a:normAutofit/>
          </a:bodyPr>
          <a:lstStyle/>
          <a:p>
            <a:r>
              <a:rPr lang="en-US" dirty="0" err="1" smtClean="0"/>
              <a:t>Toets</a:t>
            </a:r>
            <a:endParaRPr lang="nl-NL" dirty="0">
              <a:sym typeface="Symbol" panose="05050102010706020507" pitchFamily="18" charset="2"/>
            </a:endParaRPr>
          </a:p>
          <a:p>
            <a:pPr marL="457200" lvl="1" indent="0">
              <a:buNone/>
            </a:pPr>
            <a:endParaRPr lang="nl-NL" dirty="0"/>
          </a:p>
          <a:p>
            <a:pPr marL="0" indent="0">
              <a:buNone/>
            </a:pPr>
            <a:endParaRPr lang="nl-NL" dirty="0"/>
          </a:p>
        </p:txBody>
      </p:sp>
    </p:spTree>
    <p:extLst>
      <p:ext uri="{BB962C8B-B14F-4D97-AF65-F5344CB8AC3E}">
        <p14:creationId xmlns:p14="http://schemas.microsoft.com/office/powerpoint/2010/main" val="217998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normAutofit/>
          </a:bodyPr>
          <a:lstStyle/>
          <a:p>
            <a:r>
              <a:rPr lang="nl-NL" dirty="0" smtClean="0"/>
              <a:t>Vragen en onduidelijkheden</a:t>
            </a:r>
          </a:p>
          <a:p>
            <a:r>
              <a:rPr lang="nl-NL" dirty="0" smtClean="0"/>
              <a:t>Nog een stukje belastingen</a:t>
            </a:r>
          </a:p>
          <a:p>
            <a:r>
              <a:rPr lang="nl-NL" dirty="0" smtClean="0"/>
              <a:t>Verzekeringen</a:t>
            </a:r>
          </a:p>
          <a:p>
            <a:pPr lvl="1"/>
            <a:r>
              <a:rPr lang="nl-NL" dirty="0" err="1" smtClean="0"/>
              <a:t>Risico-analyse</a:t>
            </a:r>
            <a:endParaRPr lang="nl-NL" dirty="0" smtClean="0"/>
          </a:p>
          <a:p>
            <a:pPr lvl="1"/>
            <a:r>
              <a:rPr lang="nl-NL" dirty="0" smtClean="0"/>
              <a:t>begrippen</a:t>
            </a:r>
          </a:p>
          <a:p>
            <a:r>
              <a:rPr lang="nl-NL" dirty="0" smtClean="0"/>
              <a:t>Toets dinsdag 20 januari 3</a:t>
            </a:r>
            <a:r>
              <a:rPr lang="nl-NL" baseline="30000" dirty="0" smtClean="0"/>
              <a:t>e</a:t>
            </a:r>
            <a:r>
              <a:rPr lang="nl-NL" dirty="0" smtClean="0"/>
              <a:t> lesuur</a:t>
            </a:r>
          </a:p>
        </p:txBody>
      </p:sp>
    </p:spTree>
    <p:extLst>
      <p:ext uri="{BB962C8B-B14F-4D97-AF65-F5344CB8AC3E}">
        <p14:creationId xmlns:p14="http://schemas.microsoft.com/office/powerpoint/2010/main" val="78970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Dubbele belastingheffing</a:t>
            </a:r>
            <a:endParaRPr lang="nl-NL" dirty="0"/>
          </a:p>
        </p:txBody>
      </p:sp>
      <p:pic>
        <p:nvPicPr>
          <p:cNvPr id="1027" name="Picture 3" descr="Miljoenennota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8621375"/>
            <a:ext cx="5905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p:cNvPicPr>
            <a:picLocks noGrp="1" noChangeAspect="1"/>
          </p:cNvPicPr>
          <p:nvPr>
            <p:ph idx="1"/>
          </p:nvPr>
        </p:nvPicPr>
        <p:blipFill>
          <a:blip r:embed="rId3"/>
          <a:stretch>
            <a:fillRect/>
          </a:stretch>
        </p:blipFill>
        <p:spPr>
          <a:xfrm>
            <a:off x="1896629" y="2478603"/>
            <a:ext cx="4527031" cy="3648195"/>
          </a:xfrm>
          <a:prstGeom prst="rect">
            <a:avLst/>
          </a:prstGeom>
        </p:spPr>
      </p:pic>
      <p:sp>
        <p:nvSpPr>
          <p:cNvPr id="7" name="AutoShape 1081" descr="Perkament"/>
          <p:cNvSpPr>
            <a:spLocks noChangeArrowheads="1"/>
          </p:cNvSpPr>
          <p:nvPr/>
        </p:nvSpPr>
        <p:spPr bwMode="auto">
          <a:xfrm>
            <a:off x="8564880" y="3200400"/>
            <a:ext cx="1752600" cy="1371600"/>
          </a:xfrm>
          <a:prstGeom prst="roundRect">
            <a:avLst>
              <a:gd name="adj" fmla="val 16667"/>
            </a:avLst>
          </a:prstGeom>
          <a:blipFill dpi="0" rotWithShape="0">
            <a:blip r:embed="rId4"/>
            <a:srcRect/>
            <a:tile tx="0" ty="0" sx="100000" sy="100000" flip="none" algn="tl"/>
          </a:blip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nl-NL" dirty="0" smtClean="0"/>
              <a:t>Voor rechts-</a:t>
            </a:r>
          </a:p>
          <a:p>
            <a:pPr algn="ctr" eaLnBrk="1" hangingPunct="1"/>
            <a:r>
              <a:rPr lang="nl-NL" dirty="0" smtClean="0"/>
              <a:t>personen</a:t>
            </a:r>
            <a:endParaRPr lang="nl-NL" dirty="0"/>
          </a:p>
        </p:txBody>
      </p:sp>
    </p:spTree>
    <p:extLst>
      <p:ext uri="{BB962C8B-B14F-4D97-AF65-F5344CB8AC3E}">
        <p14:creationId xmlns:p14="http://schemas.microsoft.com/office/powerpoint/2010/main" val="206759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Enkele belastingheffing</a:t>
            </a:r>
            <a:endParaRPr lang="nl-NL" dirty="0"/>
          </a:p>
        </p:txBody>
      </p:sp>
      <p:pic>
        <p:nvPicPr>
          <p:cNvPr id="4" name="Afbeelding 3"/>
          <p:cNvPicPr>
            <a:picLocks noChangeAspect="1"/>
          </p:cNvPicPr>
          <p:nvPr/>
        </p:nvPicPr>
        <p:blipFill>
          <a:blip r:embed="rId2"/>
          <a:stretch>
            <a:fillRect/>
          </a:stretch>
        </p:blipFill>
        <p:spPr>
          <a:xfrm>
            <a:off x="1490236" y="2556932"/>
            <a:ext cx="4933423" cy="3503706"/>
          </a:xfrm>
          <a:prstGeom prst="rect">
            <a:avLst/>
          </a:prstGeom>
        </p:spPr>
      </p:pic>
      <p:sp>
        <p:nvSpPr>
          <p:cNvPr id="5" name="AutoShape 40" descr="Perkament"/>
          <p:cNvSpPr>
            <a:spLocks noChangeArrowheads="1"/>
          </p:cNvSpPr>
          <p:nvPr/>
        </p:nvSpPr>
        <p:spPr bwMode="auto">
          <a:xfrm>
            <a:off x="8610600" y="3543300"/>
            <a:ext cx="1752600" cy="1371600"/>
          </a:xfrm>
          <a:prstGeom prst="roundRect">
            <a:avLst>
              <a:gd name="adj" fmla="val 16667"/>
            </a:avLst>
          </a:prstGeom>
          <a:blipFill dpi="0" rotWithShape="0">
            <a:blip r:embed="rId3"/>
            <a:srcRect/>
            <a:tile tx="0" ty="0" sx="100000" sy="100000" flip="none" algn="tl"/>
          </a:blip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nl-NL" dirty="0" smtClean="0"/>
              <a:t>Voor</a:t>
            </a:r>
          </a:p>
          <a:p>
            <a:pPr algn="ctr" eaLnBrk="1" hangingPunct="1"/>
            <a:r>
              <a:rPr lang="nl-NL" dirty="0" smtClean="0"/>
              <a:t>natuurlijke</a:t>
            </a:r>
          </a:p>
          <a:p>
            <a:pPr algn="ctr" eaLnBrk="1" hangingPunct="1"/>
            <a:r>
              <a:rPr lang="nl-NL" dirty="0" smtClean="0"/>
              <a:t>personen</a:t>
            </a:r>
            <a:endParaRPr lang="nl-NL" dirty="0"/>
          </a:p>
        </p:txBody>
      </p:sp>
    </p:spTree>
    <p:extLst>
      <p:ext uri="{BB962C8B-B14F-4D97-AF65-F5344CB8AC3E}">
        <p14:creationId xmlns:p14="http://schemas.microsoft.com/office/powerpoint/2010/main" val="215167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r>
              <a:rPr lang="en-US" dirty="0" smtClean="0"/>
              <a:t> </a:t>
            </a:r>
            <a:endParaRPr lang="nl-NL" dirty="0"/>
          </a:p>
        </p:txBody>
      </p:sp>
      <p:sp>
        <p:nvSpPr>
          <p:cNvPr id="3" name="Tijdelijke aanduiding voor inhoud 2"/>
          <p:cNvSpPr>
            <a:spLocks noGrp="1"/>
          </p:cNvSpPr>
          <p:nvPr>
            <p:ph idx="1"/>
          </p:nvPr>
        </p:nvSpPr>
        <p:spPr/>
        <p:txBody>
          <a:bodyPr>
            <a:normAutofit/>
          </a:bodyPr>
          <a:lstStyle/>
          <a:p>
            <a:pPr>
              <a:lnSpc>
                <a:spcPct val="90000"/>
              </a:lnSpc>
            </a:pPr>
            <a:r>
              <a:rPr lang="nl-NL" dirty="0" smtClean="0"/>
              <a:t>Geef 3 voorbeelden van directe en 3 van indirecte belastingen</a:t>
            </a:r>
          </a:p>
          <a:p>
            <a:pPr>
              <a:lnSpc>
                <a:spcPct val="90000"/>
              </a:lnSpc>
            </a:pPr>
            <a:r>
              <a:rPr lang="nl-NL" dirty="0" smtClean="0"/>
              <a:t>Voor welke belasting geldt een progressief tarief en voor welke een proportioneel tarief?</a:t>
            </a:r>
          </a:p>
          <a:p>
            <a:pPr>
              <a:lnSpc>
                <a:spcPct val="90000"/>
              </a:lnSpc>
            </a:pPr>
            <a:r>
              <a:rPr lang="nl-NL" dirty="0" smtClean="0"/>
              <a:t>Wat versta je onder het belastbaar inkomen?</a:t>
            </a:r>
            <a:endParaRPr lang="nl-NL" dirty="0"/>
          </a:p>
        </p:txBody>
      </p:sp>
    </p:spTree>
    <p:extLst>
      <p:ext uri="{BB962C8B-B14F-4D97-AF65-F5344CB8AC3E}">
        <p14:creationId xmlns:p14="http://schemas.microsoft.com/office/powerpoint/2010/main" val="29825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Verzekeringen</a:t>
            </a:r>
            <a:endParaRPr lang="nl-NL" dirty="0"/>
          </a:p>
        </p:txBody>
      </p:sp>
      <p:sp>
        <p:nvSpPr>
          <p:cNvPr id="3" name="Tijdelijke aanduiding voor inhoud 2"/>
          <p:cNvSpPr>
            <a:spLocks noGrp="1"/>
          </p:cNvSpPr>
          <p:nvPr>
            <p:ph idx="1"/>
          </p:nvPr>
        </p:nvSpPr>
        <p:spPr/>
        <p:txBody>
          <a:bodyPr>
            <a:normAutofit/>
          </a:bodyPr>
          <a:lstStyle/>
          <a:p>
            <a:r>
              <a:rPr lang="nl-NL" dirty="0" smtClean="0"/>
              <a:t>Bedrijfsrisico’s</a:t>
            </a:r>
          </a:p>
          <a:p>
            <a:r>
              <a:rPr lang="nl-NL" dirty="0" smtClean="0"/>
              <a:t>Persoonlijke risico’s</a:t>
            </a:r>
          </a:p>
          <a:p>
            <a:pPr marL="285750" lvl="2" algn="r"/>
            <a:endParaRPr lang="nl-NL" dirty="0" smtClean="0"/>
          </a:p>
          <a:p>
            <a:pPr marL="285750" lvl="2" algn="r"/>
            <a:endParaRPr lang="nl-NL" dirty="0" smtClean="0"/>
          </a:p>
          <a:p>
            <a:pPr marL="285750" lvl="2" algn="r"/>
            <a:r>
              <a:rPr lang="nl-NL" dirty="0" smtClean="0"/>
              <a:t>“Als je genoeg geld hebt om de gevolgen van een risico</a:t>
            </a:r>
          </a:p>
          <a:p>
            <a:pPr marL="0" lvl="2" indent="0" algn="r">
              <a:buNone/>
            </a:pPr>
            <a:r>
              <a:rPr lang="nl-NL" dirty="0" smtClean="0"/>
              <a:t> zelf op te vangen, is het in het algemeen niet </a:t>
            </a:r>
          </a:p>
          <a:p>
            <a:pPr marL="0" lvl="2" indent="0" algn="r">
              <a:buNone/>
            </a:pPr>
            <a:r>
              <a:rPr lang="nl-NL" dirty="0" smtClean="0"/>
              <a:t>verstandig om er een verzekering voor af te sluiten</a:t>
            </a:r>
            <a:r>
              <a:rPr lang="en-US" dirty="0" smtClean="0"/>
              <a:t>”</a:t>
            </a:r>
            <a:endParaRPr lang="nl-NL" dirty="0"/>
          </a:p>
          <a:p>
            <a:endParaRPr lang="nl-NL" dirty="0"/>
          </a:p>
        </p:txBody>
      </p:sp>
    </p:spTree>
    <p:extLst>
      <p:ext uri="{BB962C8B-B14F-4D97-AF65-F5344CB8AC3E}">
        <p14:creationId xmlns:p14="http://schemas.microsoft.com/office/powerpoint/2010/main" val="42561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Risico-analyse</a:t>
            </a:r>
            <a:endParaRPr lang="nl-NL" dirty="0"/>
          </a:p>
        </p:txBody>
      </p:sp>
      <p:sp>
        <p:nvSpPr>
          <p:cNvPr id="3" name="Tijdelijke aanduiding voor inhoud 2"/>
          <p:cNvSpPr>
            <a:spLocks noGrp="1"/>
          </p:cNvSpPr>
          <p:nvPr>
            <p:ph idx="1"/>
          </p:nvPr>
        </p:nvSpPr>
        <p:spPr/>
        <p:txBody>
          <a:bodyPr>
            <a:normAutofit fontScale="85000" lnSpcReduction="20000"/>
          </a:bodyPr>
          <a:lstStyle/>
          <a:p>
            <a:pPr>
              <a:lnSpc>
                <a:spcPct val="90000"/>
              </a:lnSpc>
            </a:pPr>
            <a:r>
              <a:rPr lang="nl-NL" sz="2800" dirty="0" smtClean="0"/>
              <a:t>Frequentie = kans dat een probleem optreedt</a:t>
            </a:r>
          </a:p>
          <a:p>
            <a:pPr lvl="1">
              <a:lnSpc>
                <a:spcPct val="90000"/>
              </a:lnSpc>
            </a:pPr>
            <a:r>
              <a:rPr lang="nl-NL" sz="2400" dirty="0" smtClean="0"/>
              <a:t>uitgedrukt in [%] of in [keren per jaar]</a:t>
            </a:r>
          </a:p>
          <a:p>
            <a:pPr>
              <a:lnSpc>
                <a:spcPct val="90000"/>
              </a:lnSpc>
            </a:pPr>
            <a:r>
              <a:rPr lang="nl-NL" sz="2800" dirty="0" smtClean="0"/>
              <a:t>Impact = gevolgen van de schade</a:t>
            </a:r>
          </a:p>
          <a:p>
            <a:pPr lvl="1">
              <a:lnSpc>
                <a:spcPct val="90000"/>
              </a:lnSpc>
            </a:pPr>
            <a:r>
              <a:rPr lang="nl-NL" sz="2400" dirty="0" smtClean="0"/>
              <a:t>op schaal van 1-5 of als bedrag in €</a:t>
            </a:r>
          </a:p>
          <a:p>
            <a:pPr>
              <a:lnSpc>
                <a:spcPct val="90000"/>
              </a:lnSpc>
            </a:pPr>
            <a:r>
              <a:rPr lang="nl-NL" sz="2800" dirty="0" smtClean="0"/>
              <a:t>Kwantitatieve analyse:</a:t>
            </a:r>
          </a:p>
          <a:p>
            <a:pPr lvl="1">
              <a:lnSpc>
                <a:spcPct val="90000"/>
              </a:lnSpc>
            </a:pPr>
            <a:r>
              <a:rPr lang="nl-NL" sz="2400" dirty="0" smtClean="0"/>
              <a:t>Risico =  frequentie x schadebedrag</a:t>
            </a:r>
          </a:p>
          <a:p>
            <a:pPr lvl="2">
              <a:lnSpc>
                <a:spcPct val="90000"/>
              </a:lnSpc>
            </a:pPr>
            <a:r>
              <a:rPr lang="nl-NL" sz="2000" dirty="0" smtClean="0"/>
              <a:t>uitgedrukt in €</a:t>
            </a:r>
          </a:p>
          <a:p>
            <a:pPr lvl="1">
              <a:lnSpc>
                <a:spcPct val="90000"/>
              </a:lnSpc>
            </a:pPr>
            <a:r>
              <a:rPr lang="nl-NL" sz="2400" dirty="0" smtClean="0"/>
              <a:t>dit bedrag kun je vergelijken met de verzekeringspremie</a:t>
            </a:r>
          </a:p>
          <a:p>
            <a:pPr lvl="2">
              <a:lnSpc>
                <a:spcPct val="90000"/>
              </a:lnSpc>
            </a:pPr>
            <a:r>
              <a:rPr lang="nl-NL" sz="2000" dirty="0" smtClean="0"/>
              <a:t>als dit bedrag veel lager is, moet je kijken of je genoeg </a:t>
            </a:r>
            <a:r>
              <a:rPr lang="nl-NL" sz="2000" i="1" dirty="0" smtClean="0"/>
              <a:t>weerstandsvermogen</a:t>
            </a:r>
            <a:r>
              <a:rPr lang="nl-NL" sz="2000" dirty="0" smtClean="0"/>
              <a:t> hebt</a:t>
            </a:r>
          </a:p>
          <a:p>
            <a:endParaRPr lang="nl-NL" dirty="0"/>
          </a:p>
        </p:txBody>
      </p:sp>
    </p:spTree>
    <p:extLst>
      <p:ext uri="{BB962C8B-B14F-4D97-AF65-F5344CB8AC3E}">
        <p14:creationId xmlns:p14="http://schemas.microsoft.com/office/powerpoint/2010/main" val="3162044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Oefenopgave </a:t>
            </a:r>
            <a:r>
              <a:rPr lang="nl-NL" dirty="0" err="1" smtClean="0"/>
              <a:t>risico-analyse</a:t>
            </a:r>
            <a:endParaRPr lang="nl-NL" dirty="0"/>
          </a:p>
        </p:txBody>
      </p:sp>
      <p:sp>
        <p:nvSpPr>
          <p:cNvPr id="3" name="Tijdelijke aanduiding voor inhoud 2"/>
          <p:cNvSpPr>
            <a:spLocks noGrp="1"/>
          </p:cNvSpPr>
          <p:nvPr>
            <p:ph idx="1"/>
          </p:nvPr>
        </p:nvSpPr>
        <p:spPr/>
        <p:txBody>
          <a:bodyPr>
            <a:normAutofit/>
          </a:bodyPr>
          <a:lstStyle/>
          <a:p>
            <a:r>
              <a:rPr lang="nl-NL" dirty="0" smtClean="0"/>
              <a:t>Op een wasmachine met een nieuwprijs van € 395,- zit standaard 1 jaar garantie. Je kunt 2 jaar extra garantie kopen. In feite is dit een verzekering. Je betaalt voor deze verzekering € 35,-. De kans dat de wasmachine kapot gaat is 1% binnen 1 jaar en 7% binnen 3 jaar.</a:t>
            </a:r>
          </a:p>
          <a:p>
            <a:r>
              <a:rPr lang="nl-NL" dirty="0" smtClean="0"/>
              <a:t>Bereken of het economisch verantwoord is om deze verzekering af te sluiten</a:t>
            </a:r>
            <a:r>
              <a:rPr lang="en-US" dirty="0" smtClean="0"/>
              <a:t>.</a:t>
            </a:r>
            <a:endParaRPr lang="nl-NL" dirty="0"/>
          </a:p>
          <a:p>
            <a:endParaRPr lang="nl-NL" dirty="0"/>
          </a:p>
        </p:txBody>
      </p:sp>
    </p:spTree>
    <p:extLst>
      <p:ext uri="{BB962C8B-B14F-4D97-AF65-F5344CB8AC3E}">
        <p14:creationId xmlns:p14="http://schemas.microsoft.com/office/powerpoint/2010/main" val="1311527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5679</TotalTime>
  <Words>730</Words>
  <Application>Microsoft Office PowerPoint</Application>
  <PresentationFormat>Breedbeeld</PresentationFormat>
  <Paragraphs>98</Paragraphs>
  <Slides>23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Garamond</vt:lpstr>
      <vt:lpstr>Symbol</vt:lpstr>
      <vt:lpstr>Times New Roman</vt:lpstr>
      <vt:lpstr>Organisch</vt:lpstr>
      <vt:lpstr>Belasting &amp; Wetgeving</vt:lpstr>
      <vt:lpstr>Agenda</vt:lpstr>
      <vt:lpstr>Vandaag</vt:lpstr>
      <vt:lpstr>Dubbele belastingheffing</vt:lpstr>
      <vt:lpstr>Enkele belastingheffing</vt:lpstr>
      <vt:lpstr>Vragen </vt:lpstr>
      <vt:lpstr>Verzekeringen</vt:lpstr>
      <vt:lpstr>Risico-analyse</vt:lpstr>
      <vt:lpstr>Oefenopgave risico-analyse</vt:lpstr>
      <vt:lpstr>Begrippen</vt:lpstr>
      <vt:lpstr>Onderverzekeren en oververzekeren</vt:lpstr>
      <vt:lpstr>Voorbeeld onderverzekeren</vt:lpstr>
      <vt:lpstr>Voorbeeld oververzekeringen</vt:lpstr>
      <vt:lpstr>Eigen risico</vt:lpstr>
      <vt:lpstr>Polis</vt:lpstr>
      <vt:lpstr>Afsluitprovisie</vt:lpstr>
      <vt:lpstr>Assurantiebelasting</vt:lpstr>
      <vt:lpstr>Schadeverzekeringen</vt:lpstr>
      <vt:lpstr>Sommenverzekering</vt:lpstr>
      <vt:lpstr>Verschillen tussen schade- en sommenverzekeringen</vt:lpstr>
      <vt:lpstr>Schadeverzekeringen </vt:lpstr>
      <vt:lpstr>Sommenverzekeringen</vt:lpstr>
      <vt:lpstr>Volgende week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&amp; Wetgeving</dc:title>
  <dc:creator>Manuela &amp; Michelle</dc:creator>
  <cp:lastModifiedBy>Compaq</cp:lastModifiedBy>
  <cp:revision>86</cp:revision>
  <dcterms:created xsi:type="dcterms:W3CDTF">2014-03-04T09:55:44Z</dcterms:created>
  <dcterms:modified xsi:type="dcterms:W3CDTF">2015-01-06T08:23:17Z</dcterms:modified>
</cp:coreProperties>
</file>